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7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400" y="6438900"/>
            <a:ext cx="2133600" cy="279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63E9559E-A8F6-0441-ABE9-63E2CF8235F5}" type="slidenum">
              <a:rPr lang="en-US" smtClean="0"/>
              <a:t>‹#›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5408613"/>
            <a:ext cx="5486400" cy="534987"/>
          </a:xfrm>
        </p:spPr>
        <p:txBody>
          <a:bodyPr anchor="ctr"/>
          <a:lstStyle>
            <a:lvl1pPr marL="0" indent="0" algn="ctr">
              <a:buFontTx/>
              <a:buNone/>
              <a:defRPr sz="2000" i="1"/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09600" y="609601"/>
            <a:ext cx="6553200" cy="1676399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1484313"/>
            <a:ext cx="7283450" cy="4608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47800" y="1484313"/>
            <a:ext cx="7283450" cy="4608512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447800"/>
            <a:ext cx="7283450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90725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0538"/>
            <a:ext cx="7772400" cy="1500187"/>
          </a:xfrm>
        </p:spPr>
        <p:txBody>
          <a:bodyPr anchor="b"/>
          <a:lstStyle>
            <a:lvl1pPr marL="0" indent="0" algn="ct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44926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04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00" y="5059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-background2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484313"/>
            <a:ext cx="72834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571500" indent="-5715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2800" strike="noStrike">
          <a:solidFill>
            <a:schemeClr val="tx1"/>
          </a:solidFill>
          <a:latin typeface="Century Gothic"/>
          <a:ea typeface="+mn-ea"/>
          <a:cs typeface="Century Gothic"/>
        </a:defRPr>
      </a:lvl1pPr>
      <a:lvl2pPr marL="971550" indent="-5143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Courier New"/>
        <a:buChar char="o"/>
        <a:defRPr sz="20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/>
        <a:buChar char="•"/>
        <a:defRPr sz="18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U.S. Pipeline Development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Organizational Sustainability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81075"/>
            <a:ext cx="7283450" cy="5075237"/>
          </a:xfrm>
        </p:spPr>
        <p:txBody>
          <a:bodyPr/>
          <a:lstStyle/>
          <a:p>
            <a:r>
              <a:rPr lang="en-US" dirty="0" smtClean="0"/>
              <a:t>Pipeline development is segmented into three target groups: 3</a:t>
            </a:r>
            <a:r>
              <a:rPr lang="en-US" baseline="30000" dirty="0" smtClean="0"/>
              <a:t>rd</a:t>
            </a:r>
            <a:r>
              <a:rPr lang="en-US" dirty="0" smtClean="0"/>
              <a:t>-5</a:t>
            </a:r>
            <a:r>
              <a:rPr lang="en-US" baseline="30000" dirty="0" smtClean="0"/>
              <a:t>th</a:t>
            </a:r>
            <a:r>
              <a:rPr lang="en-US" dirty="0" smtClean="0"/>
              <a:t>, 6</a:t>
            </a:r>
            <a:r>
              <a:rPr lang="en-US" baseline="30000" dirty="0" smtClean="0"/>
              <a:t>th</a:t>
            </a:r>
            <a:r>
              <a:rPr lang="en-US" dirty="0" smtClean="0"/>
              <a:t>-8</a:t>
            </a:r>
            <a:r>
              <a:rPr lang="en-US" baseline="30000" dirty="0" smtClean="0"/>
              <a:t>th</a:t>
            </a:r>
            <a:r>
              <a:rPr lang="en-US" dirty="0" smtClean="0"/>
              <a:t>, and 9</a:t>
            </a:r>
            <a:r>
              <a:rPr lang="en-US" baseline="30000" dirty="0" smtClean="0"/>
              <a:t>th</a:t>
            </a:r>
            <a:r>
              <a:rPr lang="en-US" dirty="0" smtClean="0"/>
              <a:t>-12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Currently </a:t>
            </a:r>
            <a:r>
              <a:rPr lang="en-US" dirty="0" smtClean="0"/>
              <a:t>the SEEK program targets the 3</a:t>
            </a:r>
            <a:r>
              <a:rPr lang="en-US" baseline="30000" dirty="0" smtClean="0"/>
              <a:t>rd</a:t>
            </a:r>
            <a:r>
              <a:rPr lang="en-US" dirty="0" smtClean="0"/>
              <a:t>-8</a:t>
            </a:r>
            <a:r>
              <a:rPr lang="en-US" baseline="30000" dirty="0" smtClean="0"/>
              <a:t>th</a:t>
            </a:r>
            <a:r>
              <a:rPr lang="en-US" dirty="0" smtClean="0"/>
              <a:t> grade demographic.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objective is to create a program that allows for the matriculation of students from the 3</a:t>
            </a:r>
            <a:r>
              <a:rPr lang="en-US" baseline="30000" dirty="0" smtClean="0"/>
              <a:t>rd</a:t>
            </a:r>
            <a:r>
              <a:rPr lang="en-US" dirty="0" smtClean="0"/>
              <a:t> grade through undergraduate and beyond</a:t>
            </a:r>
            <a:r>
              <a:rPr lang="en-US" dirty="0" smtClean="0"/>
              <a:t>.</a:t>
            </a:r>
          </a:p>
          <a:p>
            <a:r>
              <a:rPr lang="en-US" dirty="0" smtClean="0"/>
              <a:t>Applicable </a:t>
            </a:r>
            <a:r>
              <a:rPr lang="en-US" dirty="0" smtClean="0"/>
              <a:t>programming</a:t>
            </a:r>
            <a:r>
              <a:rPr lang="en-US" dirty="0" smtClean="0"/>
              <a:t> </a:t>
            </a:r>
            <a:r>
              <a:rPr lang="en-US" dirty="0" smtClean="0"/>
              <a:t>must </a:t>
            </a:r>
            <a:r>
              <a:rPr lang="en-US" dirty="0" smtClean="0"/>
              <a:t>be created to address the</a:t>
            </a:r>
            <a:r>
              <a:rPr lang="en-US" dirty="0" smtClean="0"/>
              <a:t> needs </a:t>
            </a:r>
            <a:r>
              <a:rPr lang="en-US" dirty="0" smtClean="0"/>
              <a:t>and interests of each age group.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81075"/>
            <a:ext cx="7283450" cy="5075237"/>
          </a:xfrm>
        </p:spPr>
        <p:txBody>
          <a:bodyPr/>
          <a:lstStyle/>
          <a:p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-8th</a:t>
            </a:r>
            <a:r>
              <a:rPr lang="en-US" b="1" baseline="30000" dirty="0" smtClean="0"/>
              <a:t>th</a:t>
            </a:r>
            <a:r>
              <a:rPr lang="en-US" b="1" dirty="0" smtClean="0"/>
              <a:t> Grade: </a:t>
            </a:r>
            <a:r>
              <a:rPr lang="en-US" dirty="0" smtClean="0"/>
              <a:t>The current SEEK program will be expanded across all regions. Once a regional presence is established, markets across all major cities will be analyzed and camps will be established based on</a:t>
            </a:r>
            <a:r>
              <a:rPr lang="en-US" dirty="0" smtClean="0"/>
              <a:t> magnitude </a:t>
            </a:r>
            <a:r>
              <a:rPr lang="en-US" dirty="0" smtClean="0"/>
              <a:t>of</a:t>
            </a:r>
            <a:r>
              <a:rPr lang="en-US" dirty="0" smtClean="0"/>
              <a:t> impact </a:t>
            </a:r>
            <a:r>
              <a:rPr lang="en-US" dirty="0" smtClean="0"/>
              <a:t>and financial feasibility.</a:t>
            </a:r>
            <a:r>
              <a:rPr lang="en-US" dirty="0" smtClean="0"/>
              <a:t> </a:t>
            </a:r>
          </a:p>
          <a:p>
            <a:r>
              <a:rPr lang="en-US" dirty="0" smtClean="0"/>
              <a:t>Applicable programming that is an extension of the SEEK program will be established to engage students and maintain interest throughout the remainder of the year.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81075"/>
            <a:ext cx="7283450" cy="5075237"/>
          </a:xfrm>
        </p:spPr>
        <p:txBody>
          <a:bodyPr/>
          <a:lstStyle/>
          <a:p>
            <a:r>
              <a:rPr lang="en-US" b="1" dirty="0" smtClean="0"/>
              <a:t>9</a:t>
            </a:r>
            <a:r>
              <a:rPr lang="en-US" b="1" baseline="30000" dirty="0" smtClean="0"/>
              <a:t>th</a:t>
            </a:r>
            <a:r>
              <a:rPr lang="en-US" b="1" dirty="0" smtClean="0"/>
              <a:t>-12</a:t>
            </a:r>
            <a:r>
              <a:rPr lang="en-US" b="1" baseline="30000" dirty="0" smtClean="0"/>
              <a:t>th</a:t>
            </a:r>
            <a:r>
              <a:rPr lang="en-US" b="1" dirty="0" smtClean="0"/>
              <a:t> Grade: </a:t>
            </a:r>
            <a:r>
              <a:rPr lang="en-US" dirty="0" smtClean="0"/>
              <a:t>A summer program, similar to the SEEK model, will be established for high school students. A large portion of this programming will focus on preparing students for the college application process.</a:t>
            </a:r>
            <a:r>
              <a:rPr lang="en-US" dirty="0" smtClean="0"/>
              <a:t> </a:t>
            </a:r>
          </a:p>
          <a:p>
            <a:r>
              <a:rPr lang="en-US" i="1" dirty="0" smtClean="0"/>
              <a:t>Potential </a:t>
            </a:r>
            <a:r>
              <a:rPr lang="en-US" i="1" dirty="0" smtClean="0"/>
              <a:t>Obstacles</a:t>
            </a:r>
          </a:p>
          <a:p>
            <a:pPr lvl="1"/>
            <a:r>
              <a:rPr lang="en-US" dirty="0" smtClean="0"/>
              <a:t>Curriculum </a:t>
            </a:r>
            <a:r>
              <a:rPr lang="en-US" dirty="0" smtClean="0"/>
              <a:t>w</a:t>
            </a:r>
            <a:r>
              <a:rPr lang="en-US" dirty="0" smtClean="0"/>
              <a:t>ithin </a:t>
            </a:r>
            <a:r>
              <a:rPr lang="en-US" dirty="0" smtClean="0"/>
              <a:t>each </a:t>
            </a:r>
            <a:r>
              <a:rPr lang="en-US" dirty="0" smtClean="0"/>
              <a:t>demographic must </a:t>
            </a:r>
            <a:r>
              <a:rPr lang="en-US" dirty="0" smtClean="0"/>
              <a:t>remain relevant for </a:t>
            </a:r>
            <a:r>
              <a:rPr lang="en-US" dirty="0" smtClean="0"/>
              <a:t>ea. </a:t>
            </a:r>
            <a:r>
              <a:rPr lang="en-US" dirty="0" smtClean="0"/>
              <a:t>grade level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</a:t>
            </a:r>
            <a:r>
              <a:rPr lang="en-US" dirty="0" smtClean="0"/>
              <a:t>rogramming </a:t>
            </a:r>
            <a:r>
              <a:rPr lang="en-US" dirty="0" smtClean="0"/>
              <a:t>must remain fresh for individuals who participate for multiple years in same demographic.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	Item		No.	</a:t>
            </a:r>
            <a:r>
              <a:rPr lang="en-US" b="1" dirty="0" smtClean="0"/>
              <a:t>Cost</a:t>
            </a:r>
            <a:r>
              <a:rPr lang="en-US" b="1" dirty="0" smtClean="0"/>
              <a:t>		Total</a:t>
            </a:r>
            <a:r>
              <a:rPr lang="en-US" b="1" dirty="0" smtClean="0"/>
              <a:t>	</a:t>
            </a:r>
            <a:endParaRPr lang="en-US" b="1" dirty="0" smtClean="0"/>
          </a:p>
          <a:p>
            <a:r>
              <a:rPr lang="en-US" b="1" dirty="0" smtClean="0"/>
              <a:t>3</a:t>
            </a:r>
            <a:r>
              <a:rPr lang="en-US" b="1" baseline="30000" dirty="0" smtClean="0"/>
              <a:t>rd </a:t>
            </a:r>
            <a:r>
              <a:rPr lang="en-US" b="1" dirty="0" smtClean="0"/>
              <a:t>–</a:t>
            </a:r>
            <a:r>
              <a:rPr lang="en-US" b="1" dirty="0" smtClean="0"/>
              <a:t> 5</a:t>
            </a:r>
            <a:r>
              <a:rPr lang="en-US" b="1" baseline="30000" dirty="0" smtClean="0"/>
              <a:t>th		</a:t>
            </a:r>
            <a:r>
              <a:rPr lang="en-US" dirty="0" smtClean="0"/>
              <a:t>	</a:t>
            </a:r>
            <a:r>
              <a:rPr lang="en-US" dirty="0" smtClean="0"/>
              <a:t>6	</a:t>
            </a:r>
            <a:r>
              <a:rPr lang="en-US" dirty="0" smtClean="0"/>
              <a:t>$300K	$1.8M</a:t>
            </a:r>
          </a:p>
          <a:p>
            <a:r>
              <a:rPr lang="en-US" b="1" dirty="0" smtClean="0"/>
              <a:t>6</a:t>
            </a:r>
            <a:r>
              <a:rPr lang="en-US" b="1" baseline="30000" dirty="0" smtClean="0"/>
              <a:t>th</a:t>
            </a:r>
            <a:r>
              <a:rPr lang="en-US" b="1" dirty="0" smtClean="0"/>
              <a:t> – </a:t>
            </a:r>
            <a:r>
              <a:rPr lang="en-US" b="1" dirty="0" smtClean="0"/>
              <a:t>8</a:t>
            </a:r>
            <a:r>
              <a:rPr lang="en-US" b="1" baseline="30000" dirty="0" smtClean="0"/>
              <a:t>th		</a:t>
            </a:r>
            <a:r>
              <a:rPr lang="en-US" dirty="0" smtClean="0"/>
              <a:t>6	$300K	$1.8M</a:t>
            </a:r>
          </a:p>
          <a:p>
            <a:r>
              <a:rPr lang="en-US" b="1" dirty="0" smtClean="0"/>
              <a:t>9</a:t>
            </a:r>
            <a:r>
              <a:rPr lang="en-US" b="1" baseline="30000" dirty="0" smtClean="0"/>
              <a:t>th</a:t>
            </a:r>
            <a:r>
              <a:rPr lang="en-US" b="1" dirty="0" smtClean="0"/>
              <a:t> – </a:t>
            </a:r>
            <a:r>
              <a:rPr lang="en-US" b="1" dirty="0" smtClean="0"/>
              <a:t>12</a:t>
            </a:r>
            <a:r>
              <a:rPr lang="en-US" b="1" baseline="30000" dirty="0" smtClean="0"/>
              <a:t>th</a:t>
            </a:r>
            <a:r>
              <a:rPr lang="en-US" dirty="0" smtClean="0"/>
              <a:t>	</a:t>
            </a:r>
            <a:r>
              <a:rPr lang="en-US" dirty="0" smtClean="0"/>
              <a:t>6	</a:t>
            </a:r>
            <a:r>
              <a:rPr lang="en-US" dirty="0" smtClean="0"/>
              <a:t>$100K	</a:t>
            </a:r>
            <a:r>
              <a:rPr lang="en-US" dirty="0" smtClean="0"/>
              <a:t>$</a:t>
            </a:r>
            <a:r>
              <a:rPr lang="en-US" dirty="0" smtClean="0"/>
              <a:t>600K</a:t>
            </a:r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smtClean="0"/>
              <a:t>			Total:  $4.2 Million	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81075"/>
            <a:ext cx="7283450" cy="5075237"/>
          </a:xfrm>
        </p:spPr>
        <p:txBody>
          <a:bodyPr/>
          <a:lstStyle/>
          <a:p>
            <a:r>
              <a:rPr lang="en-US" dirty="0" smtClean="0"/>
              <a:t>Currently, the NSBE Jr. demographic makes up approximately 30.9% of the NSBE membership or 10,224 individuals. Along with expanding the size of this demographic, the success of the</a:t>
            </a:r>
            <a:r>
              <a:rPr lang="en-US" dirty="0" smtClean="0"/>
              <a:t> US Pipeline </a:t>
            </a:r>
            <a:r>
              <a:rPr lang="en-US" dirty="0" smtClean="0"/>
              <a:t>Development is based on two </a:t>
            </a:r>
            <a:r>
              <a:rPr lang="en-US" dirty="0" smtClean="0"/>
              <a:t>pillars: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/>
              <a:t>matriculation of program participants, who enroll into an accredited 4-year </a:t>
            </a:r>
            <a:r>
              <a:rPr lang="en-US" dirty="0" smtClean="0"/>
              <a:t>college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/>
              <a:t>matriculation of program participants, who graduate with a degree in a STEM major,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81075"/>
            <a:ext cx="7283450" cy="5075237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dirty="0" smtClean="0"/>
              <a:t> proposal </a:t>
            </a:r>
            <a:r>
              <a:rPr lang="en-US" dirty="0" smtClean="0"/>
              <a:t>addresses the following points from </a:t>
            </a:r>
            <a:r>
              <a:rPr lang="en-US" dirty="0" smtClean="0"/>
              <a:t>the Strategic </a:t>
            </a:r>
            <a:r>
              <a:rPr lang="en-US" dirty="0" smtClean="0"/>
              <a:t>Plan</a:t>
            </a:r>
            <a:r>
              <a:rPr lang="en-US" dirty="0" smtClean="0"/>
              <a:t>:</a:t>
            </a:r>
          </a:p>
          <a:p>
            <a:r>
              <a:rPr lang="en-US" b="1" dirty="0" smtClean="0"/>
              <a:t>Retention</a:t>
            </a:r>
            <a:r>
              <a:rPr lang="en-US" b="1" dirty="0" smtClean="0"/>
              <a:t>:</a:t>
            </a:r>
            <a:r>
              <a:rPr lang="en-US" b="1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/>
              <a:t>college GPAs of program participants will exceed that of the national average.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Outreach: </a:t>
            </a:r>
          </a:p>
          <a:p>
            <a:pPr lvl="1"/>
            <a:r>
              <a:rPr lang="en-US" dirty="0" smtClean="0"/>
              <a:t>Increase </a:t>
            </a:r>
            <a:r>
              <a:rPr lang="en-US" dirty="0" smtClean="0"/>
              <a:t>the NSBE Jr. membership by expanding the SEEK camp.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B3CCE6"/>
      </a:dk1>
      <a:lt1>
        <a:srgbClr val="FFFFFF"/>
      </a:lt1>
      <a:dk2>
        <a:srgbClr val="1E3F6C"/>
      </a:dk2>
      <a:lt2>
        <a:srgbClr val="FFFFFF"/>
      </a:lt2>
      <a:accent1>
        <a:srgbClr val="336599"/>
      </a:accent1>
      <a:accent2>
        <a:srgbClr val="2E4C6B"/>
      </a:accent2>
      <a:accent3>
        <a:srgbClr val="ABAFBA"/>
      </a:accent3>
      <a:accent4>
        <a:srgbClr val="DADADA"/>
      </a:accent4>
      <a:accent5>
        <a:srgbClr val="ADB8CA"/>
      </a:accent5>
      <a:accent6>
        <a:srgbClr val="294460"/>
      </a:accent6>
      <a:hlink>
        <a:srgbClr val="FFAB57"/>
      </a:hlink>
      <a:folHlink>
        <a:srgbClr val="009193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191077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ABAABD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FFFFFF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FFFFFF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8E8AB4"/>
        </a:dk1>
        <a:lt1>
          <a:srgbClr val="F8F8F8"/>
        </a:lt1>
        <a:dk2>
          <a:srgbClr val="5D5888"/>
        </a:dk2>
        <a:lt2>
          <a:srgbClr val="463F83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programs-template-012310.potx</Template>
  <TotalTime>16</TotalTime>
  <Words>399</Words>
  <Application>Microsoft Macintosh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Organizational Sustainability</vt:lpstr>
      <vt:lpstr>Description</vt:lpstr>
      <vt:lpstr>Description</vt:lpstr>
      <vt:lpstr>Description</vt:lpstr>
      <vt:lpstr>Budget</vt:lpstr>
      <vt:lpstr>Metrics</vt:lpstr>
      <vt:lpstr>Strategic Planning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Organizational Sustainability</dc:title>
  <dc:creator>Jarrell Johnson</dc:creator>
  <cp:lastModifiedBy>Jarrell Johnson</cp:lastModifiedBy>
  <cp:revision>1</cp:revision>
  <dcterms:created xsi:type="dcterms:W3CDTF">2010-01-23T06:36:25Z</dcterms:created>
  <dcterms:modified xsi:type="dcterms:W3CDTF">2010-01-23T06:52:44Z</dcterms:modified>
</cp:coreProperties>
</file>