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jpeg" ContentType="image/jpeg"/>
  <Default Extension="xml" ContentType="application/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Layouts/slideLayout12.xml" ContentType="application/vnd.openxmlformats-officedocument.presentationml.slideLayout+xml"/>
  <Override PartName="/docProps/core.xml" ContentType="application/vnd.openxmlformats-package.core-properties+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s/slide3.xml" ContentType="application/vnd.openxmlformats-officedocument.presentationml.slide+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Override PartName="/ppt/slideLayouts/slideLayout13.xml" ContentType="application/vnd.openxmlformats-officedocument.presentationml.slideLayout+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94" d="100"/>
          <a:sy n="94" d="100"/>
        </p:scale>
        <p:origin x="-76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bg>
      <p:bgPr>
        <a:solidFill>
          <a:schemeClr val="hlink"/>
        </a:solidFill>
        <a:effectLst/>
      </p:bgPr>
    </p:bg>
    <p:spTree>
      <p:nvGrpSpPr>
        <p:cNvPr id="1" name=""/>
        <p:cNvGrpSpPr/>
        <p:nvPr/>
      </p:nvGrpSpPr>
      <p:grpSpPr>
        <a:xfrm>
          <a:off x="0" y="0"/>
          <a:ext cx="0" cy="0"/>
          <a:chOff x="0" y="0"/>
          <a:chExt cx="0" cy="0"/>
        </a:xfrm>
      </p:grpSpPr>
      <p:pic>
        <p:nvPicPr>
          <p:cNvPr id="6" name="Picture 5" descr="pp-background.jpg"/>
          <p:cNvPicPr>
            <a:picLocks noChangeAspect="1"/>
          </p:cNvPicPr>
          <p:nvPr/>
        </p:nvPicPr>
        <p:blipFill>
          <a:blip r:embed="rId2"/>
          <a:stretch>
            <a:fillRect/>
          </a:stretch>
        </p:blipFill>
        <p:spPr>
          <a:xfrm>
            <a:off x="0" y="0"/>
            <a:ext cx="9144000" cy="6858000"/>
          </a:xfrm>
          <a:prstGeom prst="rect">
            <a:avLst/>
          </a:prstGeom>
        </p:spPr>
      </p:pic>
      <p:sp>
        <p:nvSpPr>
          <p:cNvPr id="4109" name="Rectangle 13"/>
          <p:cNvSpPr>
            <a:spLocks noGrp="1" noChangeArrowheads="1"/>
          </p:cNvSpPr>
          <p:nvPr>
            <p:ph type="sldNum" sz="quarter" idx="4"/>
          </p:nvPr>
        </p:nvSpPr>
        <p:spPr bwMode="auto">
          <a:xfrm>
            <a:off x="1041400" y="6438900"/>
            <a:ext cx="2133600" cy="2794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fld id="{5C026389-BD08-7744-B496-94334AD73673}" type="slidenum">
              <a:rPr lang="en-US" smtClean="0"/>
              <a:t>‹#›</a:t>
            </a:fld>
            <a:endParaRPr lang="en-US"/>
          </a:p>
        </p:txBody>
      </p:sp>
      <p:sp>
        <p:nvSpPr>
          <p:cNvPr id="4103" name="Rectangle 7"/>
          <p:cNvSpPr>
            <a:spLocks noGrp="1" noChangeArrowheads="1"/>
          </p:cNvSpPr>
          <p:nvPr>
            <p:ph type="subTitle" idx="1"/>
          </p:nvPr>
        </p:nvSpPr>
        <p:spPr>
          <a:xfrm>
            <a:off x="3505200" y="5408613"/>
            <a:ext cx="5486400" cy="534987"/>
          </a:xfrm>
        </p:spPr>
        <p:txBody>
          <a:bodyPr anchor="ctr"/>
          <a:lstStyle>
            <a:lvl1pPr marL="0" indent="0" algn="ctr">
              <a:buFontTx/>
              <a:buNone/>
              <a:defRPr sz="2000" i="1"/>
            </a:lvl1pPr>
          </a:lstStyle>
          <a:p>
            <a:r>
              <a:rPr lang="en-US" smtClean="0"/>
              <a:t>Click to edit Master subtitle style</a:t>
            </a:r>
            <a:endParaRPr lang="en-GB" dirty="0"/>
          </a:p>
        </p:txBody>
      </p:sp>
      <p:sp>
        <p:nvSpPr>
          <p:cNvPr id="4102" name="Rectangle 6"/>
          <p:cNvSpPr>
            <a:spLocks noGrp="1" noChangeArrowheads="1"/>
          </p:cNvSpPr>
          <p:nvPr>
            <p:ph type="ctrTitle"/>
          </p:nvPr>
        </p:nvSpPr>
        <p:spPr>
          <a:xfrm>
            <a:off x="609600" y="609601"/>
            <a:ext cx="6553200" cy="1676399"/>
          </a:xfrm>
        </p:spPr>
        <p:txBody>
          <a:bodyPr/>
          <a:lstStyle>
            <a:lvl1pPr algn="ctr">
              <a:defRPr b="1"/>
            </a:lvl1pPr>
          </a:lstStyle>
          <a:p>
            <a:r>
              <a:rPr lang="en-US" smtClean="0"/>
              <a:t>Click to edit Master title style</a:t>
            </a:r>
            <a:endParaRPr lang="en-GB" dirty="0"/>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447800" y="1484313"/>
            <a:ext cx="7283450" cy="46085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7025" y="260350"/>
            <a:ext cx="2071688" cy="58324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60350"/>
            <a:ext cx="6067425" cy="5832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60350"/>
            <a:ext cx="8291513" cy="7207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447800" y="1484313"/>
            <a:ext cx="7283450" cy="4608512"/>
          </a:xfrm>
        </p:spPr>
        <p:txBody>
          <a:bodyPr/>
          <a:lstStyle/>
          <a:p>
            <a:r>
              <a:rPr lang="en-US" smtClean="0"/>
              <a:t>Click icon to add table</a:t>
            </a:r>
            <a:endParaRPr lang="en-US"/>
          </a:p>
        </p:txBody>
      </p:sp>
    </p:spTree>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0350"/>
            <a:ext cx="8291513" cy="7207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447800" y="1484313"/>
            <a:ext cx="3565525" cy="4608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165725" y="1484313"/>
            <a:ext cx="3565525" cy="4608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b="1"/>
            </a:lvl1pPr>
          </a:lstStyle>
          <a:p>
            <a:r>
              <a:rPr lang="en-US" smtClean="0"/>
              <a:t>Click to edit Master title style</a:t>
            </a:r>
            <a:endParaRPr lang="en-US" dirty="0"/>
          </a:p>
        </p:txBody>
      </p:sp>
      <p:sp>
        <p:nvSpPr>
          <p:cNvPr id="3" name="Content Placeholder 2"/>
          <p:cNvSpPr>
            <a:spLocks noGrp="1"/>
          </p:cNvSpPr>
          <p:nvPr>
            <p:ph idx="1"/>
          </p:nvPr>
        </p:nvSpPr>
        <p:spPr>
          <a:xfrm>
            <a:off x="1447800" y="1447800"/>
            <a:ext cx="7283450" cy="4608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990725"/>
            <a:ext cx="7772400" cy="1362075"/>
          </a:xfrm>
        </p:spPr>
        <p:txBody>
          <a:bodyPr anchor="t"/>
          <a:lstStyle>
            <a:lvl1pPr algn="ctr">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685800" y="490538"/>
            <a:ext cx="7772400" cy="1500187"/>
          </a:xfrm>
        </p:spPr>
        <p:txBody>
          <a:bodyPr anchor="b"/>
          <a:lstStyle>
            <a:lvl1pPr marL="0" indent="0" algn="ctr">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47800" y="1484313"/>
            <a:ext cx="3565525"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65725" y="1484313"/>
            <a:ext cx="3565525"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200400" y="4492625"/>
            <a:ext cx="5486400" cy="566738"/>
          </a:xfr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3200400" y="3048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3200400" y="505936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pic>
        <p:nvPicPr>
          <p:cNvPr id="5" name="Picture 4" descr="pp-background2.jpg"/>
          <p:cNvPicPr>
            <a:picLocks noChangeAspect="1"/>
          </p:cNvPicPr>
          <p:nvPr/>
        </p:nvPicPr>
        <p:blipFill>
          <a:blip r:embed="rId15"/>
          <a:stretch>
            <a:fillRect/>
          </a:stretch>
        </p:blipFill>
        <p:spPr>
          <a:xfrm>
            <a:off x="0" y="0"/>
            <a:ext cx="9144000" cy="6858000"/>
          </a:xfrm>
          <a:prstGeom prst="rect">
            <a:avLst/>
          </a:prstGeom>
        </p:spPr>
      </p:pic>
      <p:sp>
        <p:nvSpPr>
          <p:cNvPr id="1026" name="Rectangle 2"/>
          <p:cNvSpPr>
            <a:spLocks noGrp="1" noChangeArrowheads="1"/>
          </p:cNvSpPr>
          <p:nvPr>
            <p:ph type="title"/>
          </p:nvPr>
        </p:nvSpPr>
        <p:spPr bwMode="auto">
          <a:xfrm>
            <a:off x="457200" y="260350"/>
            <a:ext cx="8291513" cy="7207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dirty="0"/>
          </a:p>
        </p:txBody>
      </p:sp>
      <p:sp>
        <p:nvSpPr>
          <p:cNvPr id="1027" name="Rectangle 3"/>
          <p:cNvSpPr>
            <a:spLocks noGrp="1" noChangeArrowheads="1"/>
          </p:cNvSpPr>
          <p:nvPr>
            <p:ph type="body" idx="1"/>
          </p:nvPr>
        </p:nvSpPr>
        <p:spPr bwMode="auto">
          <a:xfrm>
            <a:off x="1447800" y="1484313"/>
            <a:ext cx="7283450" cy="46085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p:wipe dir="r"/>
  </p:transition>
  <p:txStyles>
    <p:titleStyle>
      <a:lvl1pPr algn="l" rtl="0" eaLnBrk="1" fontAlgn="base" hangingPunct="1">
        <a:spcBef>
          <a:spcPct val="0"/>
        </a:spcBef>
        <a:spcAft>
          <a:spcPct val="0"/>
        </a:spcAft>
        <a:defRPr sz="4400">
          <a:solidFill>
            <a:schemeClr val="tx2"/>
          </a:solidFill>
          <a:latin typeface="Century Gothic"/>
          <a:ea typeface="+mj-ea"/>
          <a:cs typeface="Century Gothic"/>
        </a:defRPr>
      </a:lvl1pPr>
      <a:lvl2pPr algn="l" rtl="0" eaLnBrk="1" fontAlgn="base" hangingPunct="1">
        <a:spcBef>
          <a:spcPct val="0"/>
        </a:spcBef>
        <a:spcAft>
          <a:spcPct val="0"/>
        </a:spcAft>
        <a:defRPr sz="4400">
          <a:solidFill>
            <a:schemeClr val="tx2"/>
          </a:solidFill>
          <a:latin typeface="Arial" charset="0"/>
          <a:ea typeface="Arial" charset="0"/>
          <a:cs typeface="Arial" charset="0"/>
        </a:defRPr>
      </a:lvl2pPr>
      <a:lvl3pPr algn="l" rtl="0" eaLnBrk="1" fontAlgn="base" hangingPunct="1">
        <a:spcBef>
          <a:spcPct val="0"/>
        </a:spcBef>
        <a:spcAft>
          <a:spcPct val="0"/>
        </a:spcAft>
        <a:defRPr sz="4400">
          <a:solidFill>
            <a:schemeClr val="tx2"/>
          </a:solidFill>
          <a:latin typeface="Arial" charset="0"/>
          <a:ea typeface="Arial" charset="0"/>
          <a:cs typeface="Arial" charset="0"/>
        </a:defRPr>
      </a:lvl3pPr>
      <a:lvl4pPr algn="l" rtl="0" eaLnBrk="1" fontAlgn="base" hangingPunct="1">
        <a:spcBef>
          <a:spcPct val="0"/>
        </a:spcBef>
        <a:spcAft>
          <a:spcPct val="0"/>
        </a:spcAft>
        <a:defRPr sz="4400">
          <a:solidFill>
            <a:schemeClr val="tx2"/>
          </a:solidFill>
          <a:latin typeface="Arial" charset="0"/>
          <a:ea typeface="Arial" charset="0"/>
          <a:cs typeface="Arial" charset="0"/>
        </a:defRPr>
      </a:lvl4pPr>
      <a:lvl5pPr algn="l" rtl="0" eaLnBrk="1" fontAlgn="base" hangingPunct="1">
        <a:spcBef>
          <a:spcPct val="0"/>
        </a:spcBef>
        <a:spcAft>
          <a:spcPct val="0"/>
        </a:spcAft>
        <a:defRPr sz="4400">
          <a:solidFill>
            <a:schemeClr val="tx2"/>
          </a:solidFill>
          <a:latin typeface="Arial" charset="0"/>
          <a:ea typeface="Arial" charset="0"/>
          <a:cs typeface="Arial" charset="0"/>
        </a:defRPr>
      </a:lvl5pPr>
      <a:lvl6pPr marL="457200" algn="l" rtl="0" eaLnBrk="1" fontAlgn="base" hangingPunct="1">
        <a:spcBef>
          <a:spcPct val="0"/>
        </a:spcBef>
        <a:spcAft>
          <a:spcPct val="0"/>
        </a:spcAft>
        <a:defRPr sz="4400">
          <a:solidFill>
            <a:schemeClr val="tx2"/>
          </a:solidFill>
          <a:latin typeface="Arial" charset="0"/>
          <a:ea typeface="Arial" charset="0"/>
          <a:cs typeface="Arial" charset="0"/>
        </a:defRPr>
      </a:lvl6pPr>
      <a:lvl7pPr marL="914400" algn="l" rtl="0" eaLnBrk="1" fontAlgn="base" hangingPunct="1">
        <a:spcBef>
          <a:spcPct val="0"/>
        </a:spcBef>
        <a:spcAft>
          <a:spcPct val="0"/>
        </a:spcAft>
        <a:defRPr sz="4400">
          <a:solidFill>
            <a:schemeClr val="tx2"/>
          </a:solidFill>
          <a:latin typeface="Arial" charset="0"/>
          <a:ea typeface="Arial" charset="0"/>
          <a:cs typeface="Arial" charset="0"/>
        </a:defRPr>
      </a:lvl7pPr>
      <a:lvl8pPr marL="1371600" algn="l" rtl="0" eaLnBrk="1" fontAlgn="base" hangingPunct="1">
        <a:spcBef>
          <a:spcPct val="0"/>
        </a:spcBef>
        <a:spcAft>
          <a:spcPct val="0"/>
        </a:spcAft>
        <a:defRPr sz="4400">
          <a:solidFill>
            <a:schemeClr val="tx2"/>
          </a:solidFill>
          <a:latin typeface="Arial" charset="0"/>
          <a:ea typeface="Arial" charset="0"/>
          <a:cs typeface="Arial" charset="0"/>
        </a:defRPr>
      </a:lvl8pPr>
      <a:lvl9pPr marL="1828800" algn="l" rtl="0" eaLnBrk="1" fontAlgn="base" hangingPunct="1">
        <a:spcBef>
          <a:spcPct val="0"/>
        </a:spcBef>
        <a:spcAft>
          <a:spcPct val="0"/>
        </a:spcAft>
        <a:defRPr sz="4400">
          <a:solidFill>
            <a:schemeClr val="tx2"/>
          </a:solidFill>
          <a:latin typeface="Arial" charset="0"/>
          <a:ea typeface="Arial" charset="0"/>
          <a:cs typeface="Arial" charset="0"/>
        </a:defRPr>
      </a:lvl9pPr>
    </p:titleStyle>
    <p:bodyStyle>
      <a:lvl1pPr marL="571500" indent="-571500" algn="l" rtl="0" eaLnBrk="1" fontAlgn="base" hangingPunct="1">
        <a:spcBef>
          <a:spcPct val="20000"/>
        </a:spcBef>
        <a:spcAft>
          <a:spcPct val="0"/>
        </a:spcAft>
        <a:buFont typeface="Arial"/>
        <a:buChar char="•"/>
        <a:defRPr sz="2800" strike="noStrike">
          <a:solidFill>
            <a:schemeClr val="tx1"/>
          </a:solidFill>
          <a:latin typeface="Century Gothic"/>
          <a:ea typeface="+mn-ea"/>
          <a:cs typeface="Century Gothic"/>
        </a:defRPr>
      </a:lvl1pPr>
      <a:lvl2pPr marL="971550" indent="-514350" algn="l" rtl="0" eaLnBrk="1" fontAlgn="base" hangingPunct="1">
        <a:spcBef>
          <a:spcPct val="20000"/>
        </a:spcBef>
        <a:spcAft>
          <a:spcPct val="0"/>
        </a:spcAft>
        <a:buFont typeface="Wingdings" charset="2"/>
        <a:buChar char="§"/>
        <a:defRPr sz="2400">
          <a:solidFill>
            <a:schemeClr val="tx1"/>
          </a:solidFill>
          <a:latin typeface="Century Gothic"/>
          <a:ea typeface="+mn-ea"/>
          <a:cs typeface="Century Gothic"/>
        </a:defRPr>
      </a:lvl2pPr>
      <a:lvl3pPr marL="1371600" indent="-457200" algn="l" rtl="0" eaLnBrk="1" fontAlgn="base" hangingPunct="1">
        <a:spcBef>
          <a:spcPct val="20000"/>
        </a:spcBef>
        <a:spcAft>
          <a:spcPct val="0"/>
        </a:spcAft>
        <a:buFont typeface="Courier New"/>
        <a:buChar char="o"/>
        <a:defRPr sz="2000">
          <a:solidFill>
            <a:schemeClr val="tx1"/>
          </a:solidFill>
          <a:latin typeface="Century Gothic"/>
          <a:ea typeface="+mn-ea"/>
          <a:cs typeface="Century Gothic"/>
        </a:defRPr>
      </a:lvl3pPr>
      <a:lvl4pPr marL="1828800" indent="-457200" algn="l" rtl="0" eaLnBrk="1" fontAlgn="base" hangingPunct="1">
        <a:spcBef>
          <a:spcPct val="20000"/>
        </a:spcBef>
        <a:spcAft>
          <a:spcPct val="0"/>
        </a:spcAft>
        <a:buFont typeface="Arial"/>
        <a:buChar char="•"/>
        <a:defRPr sz="1800">
          <a:solidFill>
            <a:schemeClr val="tx1"/>
          </a:solidFill>
          <a:latin typeface="Century Gothic"/>
          <a:ea typeface="+mn-ea"/>
          <a:cs typeface="Century Gothic"/>
        </a:defRPr>
      </a:lvl4pPr>
      <a:lvl5pPr marL="2057400" indent="-228600" algn="l" rtl="0" eaLnBrk="1" fontAlgn="base" hangingPunct="1">
        <a:spcBef>
          <a:spcPct val="20000"/>
        </a:spcBef>
        <a:spcAft>
          <a:spcPct val="0"/>
        </a:spcAft>
        <a:buChar char="»"/>
        <a:defRPr sz="1600">
          <a:solidFill>
            <a:schemeClr val="tx1"/>
          </a:solidFill>
          <a:latin typeface="Century Gothic"/>
          <a:ea typeface="+mn-ea"/>
          <a:cs typeface="Century Gothic"/>
        </a:defRPr>
      </a:lvl5pPr>
      <a:lvl6pPr marL="2514600" indent="-228600" algn="l" rtl="0" eaLnBrk="1" fontAlgn="base" hangingPunct="1">
        <a:spcBef>
          <a:spcPct val="20000"/>
        </a:spcBef>
        <a:spcAft>
          <a:spcPct val="0"/>
        </a:spcAft>
        <a:buChar char="»"/>
        <a:defRPr sz="2000">
          <a:solidFill>
            <a:schemeClr val="tx1"/>
          </a:solidFill>
          <a:latin typeface="+mn-lt"/>
          <a:ea typeface="+mn-ea"/>
          <a:cs typeface="+mn-cs"/>
        </a:defRPr>
      </a:lvl6pPr>
      <a:lvl7pPr marL="2971800" indent="-228600" algn="l" rtl="0" eaLnBrk="1" fontAlgn="base" hangingPunct="1">
        <a:spcBef>
          <a:spcPct val="20000"/>
        </a:spcBef>
        <a:spcAft>
          <a:spcPct val="0"/>
        </a:spcAft>
        <a:buChar char="»"/>
        <a:defRPr sz="2000">
          <a:solidFill>
            <a:schemeClr val="tx1"/>
          </a:solidFill>
          <a:latin typeface="+mn-lt"/>
          <a:ea typeface="+mn-ea"/>
          <a:cs typeface="+mn-cs"/>
        </a:defRPr>
      </a:lvl7pPr>
      <a:lvl8pPr marL="3429000" indent="-228600" algn="l" rtl="0" eaLnBrk="1" fontAlgn="base" hangingPunct="1">
        <a:spcBef>
          <a:spcPct val="20000"/>
        </a:spcBef>
        <a:spcAft>
          <a:spcPct val="0"/>
        </a:spcAft>
        <a:buChar char="»"/>
        <a:defRPr sz="2000">
          <a:solidFill>
            <a:schemeClr val="tx1"/>
          </a:solidFill>
          <a:latin typeface="+mn-lt"/>
          <a:ea typeface="+mn-ea"/>
          <a:cs typeface="+mn-cs"/>
        </a:defRPr>
      </a:lvl8pPr>
      <a:lvl9pPr marL="3886200" indent="-228600" algn="l" rtl="0" eaLnBrk="1" fontAlgn="base" hangingPunct="1">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NSBE Retention Program</a:t>
            </a:r>
            <a:endParaRPr lang="en-US" dirty="0"/>
          </a:p>
        </p:txBody>
      </p:sp>
      <p:sp>
        <p:nvSpPr>
          <p:cNvPr id="2" name="Title 1"/>
          <p:cNvSpPr>
            <a:spLocks noGrp="1"/>
          </p:cNvSpPr>
          <p:nvPr>
            <p:ph type="ctrTitle"/>
          </p:nvPr>
        </p:nvSpPr>
        <p:spPr/>
        <p:txBody>
          <a:bodyPr/>
          <a:lstStyle/>
          <a:p>
            <a:r>
              <a:rPr lang="en-US" dirty="0" smtClean="0"/>
              <a:t>Organizational Sustainability</a:t>
            </a:r>
            <a:endParaRPr lang="en-US" dirty="0"/>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Description</a:t>
            </a:r>
            <a:endParaRPr lang="en-US" dirty="0"/>
          </a:p>
        </p:txBody>
      </p:sp>
      <p:sp>
        <p:nvSpPr>
          <p:cNvPr id="3" name="Content Placeholder 2"/>
          <p:cNvSpPr>
            <a:spLocks noGrp="1"/>
          </p:cNvSpPr>
          <p:nvPr>
            <p:ph idx="1"/>
          </p:nvPr>
        </p:nvSpPr>
        <p:spPr>
          <a:xfrm>
            <a:off x="1447800" y="981075"/>
            <a:ext cx="7283450" cy="5075237"/>
          </a:xfrm>
        </p:spPr>
        <p:txBody>
          <a:bodyPr/>
          <a:lstStyle/>
          <a:p>
            <a:r>
              <a:rPr lang="en-US" dirty="0" smtClean="0"/>
              <a:t>The purpose of the National Society of Black Engineers’ Retention Program is to improve the four year and five year graduation rates of Blacks in the field of engineering and other STEM majors. The NSBE Retention Program will serve as an umbrella for three different programmatic pieces: 	</a:t>
            </a:r>
          </a:p>
          <a:p>
            <a:pPr lvl="1"/>
            <a:r>
              <a:rPr lang="en-US" dirty="0" smtClean="0"/>
              <a:t>Freshman Retention Program,</a:t>
            </a:r>
          </a:p>
          <a:p>
            <a:pPr lvl="1"/>
            <a:r>
              <a:rPr lang="en-US" dirty="0" smtClean="0"/>
              <a:t>Sophomore Retention Program,</a:t>
            </a:r>
          </a:p>
          <a:p>
            <a:pPr lvl="1"/>
            <a:r>
              <a:rPr lang="en-US" dirty="0" smtClean="0"/>
              <a:t>and Junior Retention Program.</a:t>
            </a:r>
          </a:p>
          <a:p>
            <a:endParaRPr lang="en-US" dirty="0"/>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Description</a:t>
            </a:r>
            <a:endParaRPr lang="en-US" dirty="0"/>
          </a:p>
        </p:txBody>
      </p:sp>
      <p:sp>
        <p:nvSpPr>
          <p:cNvPr id="3" name="Content Placeholder 2"/>
          <p:cNvSpPr>
            <a:spLocks noGrp="1"/>
          </p:cNvSpPr>
          <p:nvPr>
            <p:ph idx="1"/>
          </p:nvPr>
        </p:nvSpPr>
        <p:spPr>
          <a:xfrm>
            <a:off x="1447800" y="981075"/>
            <a:ext cx="7283450" cy="5075237"/>
          </a:xfrm>
        </p:spPr>
        <p:txBody>
          <a:bodyPr/>
          <a:lstStyle/>
          <a:p>
            <a:r>
              <a:rPr lang="en-US" dirty="0" smtClean="0"/>
              <a:t>P</a:t>
            </a:r>
            <a:r>
              <a:rPr lang="en-US" dirty="0" smtClean="0"/>
              <a:t>urpose </a:t>
            </a:r>
            <a:r>
              <a:rPr lang="en-US" dirty="0" smtClean="0"/>
              <a:t>of the Freshman</a:t>
            </a:r>
            <a:r>
              <a:rPr lang="en-US" dirty="0" smtClean="0"/>
              <a:t> Program </a:t>
            </a:r>
            <a:r>
              <a:rPr lang="en-US" dirty="0" smtClean="0"/>
              <a:t>is to increase the number of first-year prospective engineering students who successfully matriculate into a science, technology, engineering, or mathematics (STEM) major for their sophomore year.</a:t>
            </a:r>
            <a:endParaRPr lang="en-US" dirty="0" smtClean="0"/>
          </a:p>
          <a:p>
            <a:r>
              <a:rPr lang="en-US" dirty="0" smtClean="0"/>
              <a:t>Purpose of </a:t>
            </a:r>
            <a:r>
              <a:rPr lang="en-US" dirty="0" smtClean="0"/>
              <a:t>the Sophomore</a:t>
            </a:r>
            <a:r>
              <a:rPr lang="en-US" dirty="0" smtClean="0"/>
              <a:t> Program </a:t>
            </a:r>
            <a:r>
              <a:rPr lang="en-US" dirty="0" smtClean="0"/>
              <a:t>is to increase interaction with faculty and staff, personal development and leadership opportunities, and career path development.</a:t>
            </a:r>
          </a:p>
          <a:p>
            <a:endParaRPr lang="en-US" dirty="0"/>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Description</a:t>
            </a:r>
            <a:endParaRPr lang="en-US" dirty="0"/>
          </a:p>
        </p:txBody>
      </p:sp>
      <p:sp>
        <p:nvSpPr>
          <p:cNvPr id="3" name="Content Placeholder 2"/>
          <p:cNvSpPr>
            <a:spLocks noGrp="1"/>
          </p:cNvSpPr>
          <p:nvPr>
            <p:ph idx="1"/>
          </p:nvPr>
        </p:nvSpPr>
        <p:spPr>
          <a:xfrm>
            <a:off x="1447800" y="981075"/>
            <a:ext cx="7283450" cy="5075237"/>
          </a:xfrm>
        </p:spPr>
        <p:txBody>
          <a:bodyPr/>
          <a:lstStyle/>
          <a:p>
            <a:r>
              <a:rPr lang="en-US" dirty="0" smtClean="0"/>
              <a:t>P</a:t>
            </a:r>
            <a:r>
              <a:rPr lang="en-US" dirty="0" smtClean="0"/>
              <a:t>urpose </a:t>
            </a:r>
            <a:r>
              <a:rPr lang="en-US" dirty="0" smtClean="0"/>
              <a:t>of the Junior</a:t>
            </a:r>
            <a:r>
              <a:rPr lang="en-US" dirty="0" smtClean="0"/>
              <a:t> Program </a:t>
            </a:r>
            <a:r>
              <a:rPr lang="en-US" dirty="0" smtClean="0"/>
              <a:t>is to increase preparation for graduate school admissions and/or entry into the engineering industry,</a:t>
            </a:r>
            <a:r>
              <a:rPr lang="en-US" dirty="0" smtClean="0"/>
              <a:t> the </a:t>
            </a:r>
            <a:r>
              <a:rPr lang="en-US" dirty="0" smtClean="0"/>
              <a:t>GRE and FEE, and opportunities for volunteer, educational, and paid experiences in engineering</a:t>
            </a:r>
            <a:r>
              <a:rPr lang="en-US" dirty="0" smtClean="0"/>
              <a:t>.</a:t>
            </a:r>
          </a:p>
          <a:p>
            <a:r>
              <a:rPr lang="en-US" dirty="0" smtClean="0"/>
              <a:t>The development of this program is </a:t>
            </a:r>
            <a:r>
              <a:rPr lang="en-US" dirty="0" err="1" smtClean="0"/>
              <a:t>NSBE’s</a:t>
            </a:r>
            <a:r>
              <a:rPr lang="en-US" dirty="0" smtClean="0"/>
              <a:t> answer to counteract some of the</a:t>
            </a:r>
            <a:r>
              <a:rPr lang="en-US" dirty="0" smtClean="0"/>
              <a:t> devastating </a:t>
            </a:r>
            <a:r>
              <a:rPr lang="en-US" dirty="0" smtClean="0"/>
              <a:t>statistics surrounding Blacks in higher education.</a:t>
            </a:r>
            <a:endParaRPr lang="en-US" b="1" dirty="0"/>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a:t>
            </a:r>
            <a:endParaRPr lang="en-US" dirty="0"/>
          </a:p>
        </p:txBody>
      </p:sp>
      <p:graphicFrame>
        <p:nvGraphicFramePr>
          <p:cNvPr id="4" name="Content Placeholder 3"/>
          <p:cNvGraphicFramePr>
            <a:graphicFrameLocks noGrp="1"/>
          </p:cNvGraphicFramePr>
          <p:nvPr>
            <p:ph idx="1"/>
          </p:nvPr>
        </p:nvGraphicFramePr>
        <p:xfrm>
          <a:off x="1447800" y="1447800"/>
          <a:ext cx="7283452" cy="3337560"/>
        </p:xfrm>
        <a:graphic>
          <a:graphicData uri="http://schemas.openxmlformats.org/drawingml/2006/table">
            <a:tbl>
              <a:tblPr firstRow="1" bandRow="1">
                <a:tableStyleId>{2D5ABB26-0587-4C30-8999-92F81FD0307C}</a:tableStyleId>
              </a:tblPr>
              <a:tblGrid>
                <a:gridCol w="1820863"/>
                <a:gridCol w="1820863"/>
                <a:gridCol w="1820863"/>
                <a:gridCol w="1820863"/>
              </a:tblGrid>
              <a:tr h="370840">
                <a:tc>
                  <a:txBody>
                    <a:bodyPr/>
                    <a:lstStyle/>
                    <a:p>
                      <a:r>
                        <a:rPr lang="en-US" b="0" dirty="0" smtClean="0"/>
                        <a:t>Tutor Rate</a:t>
                      </a:r>
                      <a:endParaRPr lang="en-US" b="0" dirty="0"/>
                    </a:p>
                  </a:txBody>
                  <a:tcPr/>
                </a:tc>
                <a:tc>
                  <a:txBody>
                    <a:bodyPr/>
                    <a:lstStyle/>
                    <a:p>
                      <a:r>
                        <a:rPr lang="en-US" b="0" dirty="0" smtClean="0"/>
                        <a:t>$10/hour</a:t>
                      </a:r>
                      <a:endParaRPr lang="en-US" b="0" dirty="0"/>
                    </a:p>
                  </a:txBody>
                  <a:tcPr/>
                </a:tc>
                <a:tc>
                  <a:txBody>
                    <a:bodyPr/>
                    <a:lstStyle/>
                    <a:p>
                      <a:r>
                        <a:rPr lang="en-US" b="0" dirty="0" smtClean="0"/>
                        <a:t>#</a:t>
                      </a:r>
                      <a:r>
                        <a:rPr lang="en-US" b="0" baseline="0" dirty="0" smtClean="0"/>
                        <a:t> of Tutors</a:t>
                      </a:r>
                      <a:endParaRPr lang="en-US" b="0" dirty="0"/>
                    </a:p>
                  </a:txBody>
                  <a:tcPr/>
                </a:tc>
                <a:tc>
                  <a:txBody>
                    <a:bodyPr/>
                    <a:lstStyle/>
                    <a:p>
                      <a:r>
                        <a:rPr lang="en-US" b="0" dirty="0" smtClean="0"/>
                        <a:t>5/Chapter</a:t>
                      </a:r>
                      <a:endParaRPr lang="en-US" b="0" dirty="0"/>
                    </a:p>
                  </a:txBody>
                  <a:tcPr/>
                </a:tc>
              </a:tr>
              <a:tr h="370840">
                <a:tc>
                  <a:txBody>
                    <a:bodyPr/>
                    <a:lstStyle/>
                    <a:p>
                      <a:r>
                        <a:rPr lang="en-US" b="0" dirty="0" smtClean="0"/>
                        <a:t>#</a:t>
                      </a:r>
                      <a:r>
                        <a:rPr lang="en-US" b="0" baseline="0" dirty="0" smtClean="0"/>
                        <a:t> of Hours</a:t>
                      </a:r>
                      <a:endParaRPr lang="en-US" b="0" dirty="0"/>
                    </a:p>
                  </a:txBody>
                  <a:tcPr/>
                </a:tc>
                <a:tc>
                  <a:txBody>
                    <a:bodyPr/>
                    <a:lstStyle/>
                    <a:p>
                      <a:r>
                        <a:rPr lang="en-US" b="0" dirty="0" smtClean="0"/>
                        <a:t>10hrs/wk</a:t>
                      </a:r>
                      <a:endParaRPr lang="en-US" b="0" dirty="0"/>
                    </a:p>
                  </a:txBody>
                  <a:tcPr/>
                </a:tc>
                <a:tc>
                  <a:txBody>
                    <a:bodyPr/>
                    <a:lstStyle/>
                    <a:p>
                      <a:r>
                        <a:rPr lang="en-US" dirty="0" smtClean="0"/>
                        <a:t># of Chapters</a:t>
                      </a:r>
                      <a:endParaRPr lang="en-US" dirty="0"/>
                    </a:p>
                  </a:txBody>
                  <a:tcPr/>
                </a:tc>
                <a:tc>
                  <a:txBody>
                    <a:bodyPr/>
                    <a:lstStyle/>
                    <a:p>
                      <a:r>
                        <a:rPr lang="en-US" dirty="0" smtClean="0"/>
                        <a:t>300 Chapters</a:t>
                      </a:r>
                      <a:endParaRPr lang="en-US" dirty="0"/>
                    </a:p>
                  </a:txBody>
                  <a:tcPr/>
                </a:tc>
              </a:tr>
              <a:tr h="370840">
                <a:tc>
                  <a:txBody>
                    <a:bodyPr/>
                    <a:lstStyle/>
                    <a:p>
                      <a:r>
                        <a:rPr lang="en-US" b="0" dirty="0" smtClean="0"/>
                        <a:t># of Weeks</a:t>
                      </a:r>
                      <a:endParaRPr lang="en-US" b="0" dirty="0"/>
                    </a:p>
                  </a:txBody>
                  <a:tcPr/>
                </a:tc>
                <a:tc>
                  <a:txBody>
                    <a:bodyPr/>
                    <a:lstStyle/>
                    <a:p>
                      <a:r>
                        <a:rPr lang="en-US" b="0" dirty="0" smtClean="0"/>
                        <a:t>15</a:t>
                      </a:r>
                      <a:r>
                        <a:rPr lang="en-US" b="0" baseline="0" dirty="0" smtClean="0"/>
                        <a:t>wks/yr</a:t>
                      </a:r>
                      <a:endParaRPr lang="en-US" b="0" dirty="0"/>
                    </a:p>
                  </a:txBody>
                  <a:tcPr/>
                </a:tc>
                <a:tc>
                  <a:txBody>
                    <a:bodyPr/>
                    <a:lstStyle/>
                    <a:p>
                      <a:endParaRPr lang="en-US" dirty="0"/>
                    </a:p>
                  </a:txBody>
                  <a:tcPr/>
                </a:tc>
                <a:tc>
                  <a:txBody>
                    <a:bodyPr/>
                    <a:lstStyle/>
                    <a:p>
                      <a:endParaRPr lang="en-US" dirty="0"/>
                    </a:p>
                  </a:txBody>
                  <a:tcPr/>
                </a:tc>
              </a:tr>
              <a:tr h="370840">
                <a:tc>
                  <a:txBody>
                    <a:bodyPr/>
                    <a:lstStyle/>
                    <a:p>
                      <a:endParaRPr lang="en-US"/>
                    </a:p>
                  </a:txBody>
                  <a:tcPr/>
                </a:tc>
                <a:tc>
                  <a:txBody>
                    <a:bodyPr/>
                    <a:lstStyle/>
                    <a:p>
                      <a:endParaRPr lang="en-US" b="1" dirty="0"/>
                    </a:p>
                  </a:txBody>
                  <a:tcPr/>
                </a:tc>
                <a:tc>
                  <a:txBody>
                    <a:bodyPr/>
                    <a:lstStyle/>
                    <a:p>
                      <a:endParaRPr lang="en-US"/>
                    </a:p>
                  </a:txBody>
                  <a:tcPr/>
                </a:tc>
                <a:tc>
                  <a:txBody>
                    <a:bodyPr/>
                    <a:lstStyle/>
                    <a:p>
                      <a:endParaRPr lang="en-US" dirty="0"/>
                    </a:p>
                  </a:txBody>
                  <a:tcPr/>
                </a:tc>
              </a:tr>
              <a:tr h="370840">
                <a:tc>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$3,000/tutor</a:t>
                      </a:r>
                    </a:p>
                  </a:txBody>
                  <a:tcPr/>
                </a:tc>
                <a:tc>
                  <a:txBody>
                    <a:bodyPr/>
                    <a:lstStyle/>
                    <a:p>
                      <a:endParaRPr lang="en-US" dirty="0"/>
                    </a:p>
                  </a:txBody>
                  <a:tcPr/>
                </a:tc>
                <a:tc>
                  <a:txBody>
                    <a:bodyPr/>
                    <a:lstStyle/>
                    <a:p>
                      <a:r>
                        <a:rPr lang="en-US" b="1" dirty="0" smtClean="0"/>
                        <a:t>1500 Tutors</a:t>
                      </a:r>
                      <a:endParaRPr lang="en-US" b="1" dirty="0"/>
                    </a:p>
                  </a:txBody>
                  <a:tcPr/>
                </a:tc>
              </a:tr>
              <a:tr h="370840">
                <a:tc>
                  <a:txBody>
                    <a:bodyPr/>
                    <a:lstStyle/>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txBody>
                  <a:tcPr/>
                </a:tc>
                <a:tc>
                  <a:txBody>
                    <a:bodyPr/>
                    <a:lstStyle/>
                    <a:p>
                      <a:endParaRPr lang="en-US" dirty="0"/>
                    </a:p>
                  </a:txBody>
                  <a:tcPr/>
                </a:tc>
                <a:tc>
                  <a:txBody>
                    <a:bodyPr/>
                    <a:lstStyle/>
                    <a:p>
                      <a:endParaRPr lang="en-US" b="1" dirty="0"/>
                    </a:p>
                  </a:txBody>
                  <a:tcPr/>
                </a:tc>
              </a:tr>
              <a:tr h="370840">
                <a:tc>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txBody>
                  <a:tcPr/>
                </a:tc>
                <a:tc>
                  <a:txBody>
                    <a:bodyPr/>
                    <a:lstStyle/>
                    <a:p>
                      <a:pPr algn="r"/>
                      <a:r>
                        <a:rPr lang="en-US" dirty="0" smtClean="0"/>
                        <a:t>Total:</a:t>
                      </a:r>
                      <a:endParaRPr lang="en-US" dirty="0"/>
                    </a:p>
                  </a:txBody>
                  <a:tcPr/>
                </a:tc>
                <a:tc>
                  <a:txBody>
                    <a:bodyPr/>
                    <a:lstStyle/>
                    <a:p>
                      <a:r>
                        <a:rPr lang="en-US" b="1" dirty="0" smtClean="0"/>
                        <a:t>$4.5 Million</a:t>
                      </a:r>
                      <a:endParaRPr lang="en-US" b="1" dirty="0"/>
                    </a:p>
                  </a:txBody>
                  <a:tcPr/>
                </a:tc>
              </a:tr>
              <a:tr h="370840">
                <a:tc>
                  <a:txBody>
                    <a:bodyPr/>
                    <a:lstStyle/>
                    <a:p>
                      <a:endParaRPr 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txBody>
                  <a:tcPr/>
                </a:tc>
                <a:tc>
                  <a:txBody>
                    <a:bodyPr/>
                    <a:lstStyle/>
                    <a:p>
                      <a:endParaRPr lang="en-US" dirty="0"/>
                    </a:p>
                  </a:txBody>
                  <a:tcPr/>
                </a:tc>
                <a:tc>
                  <a:txBody>
                    <a:bodyPr/>
                    <a:lstStyle/>
                    <a:p>
                      <a:endParaRPr lang="en-US" b="1" dirty="0"/>
                    </a:p>
                  </a:txBody>
                  <a:tcPr/>
                </a:tc>
              </a:tr>
              <a:tr h="370840">
                <a:tc gridSpan="3">
                  <a:txBody>
                    <a:bodyPr/>
                    <a:lstStyle/>
                    <a:p>
                      <a:pPr algn="r"/>
                      <a:r>
                        <a:rPr lang="en-US" dirty="0" smtClean="0"/>
                        <a:t>Estimated Supplies</a:t>
                      </a:r>
                      <a:r>
                        <a:rPr lang="en-US" baseline="0" dirty="0" smtClean="0"/>
                        <a:t> Cost:</a:t>
                      </a:r>
                      <a:endParaRPr lang="en-US" dirty="0"/>
                    </a:p>
                  </a:txBody>
                  <a:tcPr/>
                </a:tc>
                <a:tc h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txBody>
                  <a:tcPr/>
                </a:tc>
                <a:tc hMerge="1">
                  <a:txBody>
                    <a:bodyPr/>
                    <a:lstStyle/>
                    <a:p>
                      <a:endParaRPr lang="en-US" dirty="0"/>
                    </a:p>
                  </a:txBody>
                  <a:tcPr/>
                </a:tc>
                <a:tc>
                  <a:txBody>
                    <a:bodyPr/>
                    <a:lstStyle/>
                    <a:p>
                      <a:r>
                        <a:rPr lang="en-US" b="1" dirty="0" smtClean="0"/>
                        <a:t>$0.25</a:t>
                      </a:r>
                      <a:r>
                        <a:rPr lang="en-US" b="1" baseline="0" dirty="0" smtClean="0"/>
                        <a:t> Million</a:t>
                      </a:r>
                      <a:endParaRPr lang="en-US" b="1" dirty="0"/>
                    </a:p>
                  </a:txBody>
                  <a:tcPr/>
                </a:tc>
              </a:tr>
            </a:tbl>
          </a:graphicData>
        </a:graphic>
      </p:graphicFrame>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t>Metrics</a:t>
            </a:r>
          </a:p>
        </p:txBody>
      </p:sp>
      <p:sp>
        <p:nvSpPr>
          <p:cNvPr id="6147" name="Content Placeholder 2"/>
          <p:cNvSpPr>
            <a:spLocks noGrp="1"/>
          </p:cNvSpPr>
          <p:nvPr>
            <p:ph idx="1"/>
          </p:nvPr>
        </p:nvSpPr>
        <p:spPr>
          <a:xfrm>
            <a:off x="1447800" y="981075"/>
            <a:ext cx="7283450" cy="5075237"/>
          </a:xfrm>
        </p:spPr>
        <p:txBody>
          <a:bodyPr/>
          <a:lstStyle/>
          <a:p>
            <a:pPr eaLnBrk="1" hangingPunct="1"/>
            <a:r>
              <a:rPr lang="en-US" dirty="0" smtClean="0"/>
              <a:t>Metrics are established based on the defined goals for </a:t>
            </a:r>
            <a:r>
              <a:rPr lang="en-US" i="1" dirty="0" smtClean="0"/>
              <a:t>RETENTION </a:t>
            </a:r>
            <a:r>
              <a:rPr lang="en-US" dirty="0" smtClean="0"/>
              <a:t>in the National Strategic Plan 2008-2013. The goals are to…</a:t>
            </a:r>
          </a:p>
          <a:p>
            <a:pPr lvl="1" eaLnBrk="1" hangingPunct="1"/>
            <a:r>
              <a:rPr lang="en-US" dirty="0" smtClean="0"/>
              <a:t>reach parity in first year retention, est. at 80%</a:t>
            </a:r>
          </a:p>
          <a:p>
            <a:pPr lvl="1" eaLnBrk="1" hangingPunct="1"/>
            <a:r>
              <a:rPr lang="en-US" dirty="0" smtClean="0"/>
              <a:t>acquire a NSBE capture/penetration rate of 80%</a:t>
            </a:r>
          </a:p>
          <a:p>
            <a:pPr lvl="1" eaLnBrk="1" hangingPunct="1"/>
            <a:r>
              <a:rPr lang="en-US" dirty="0" smtClean="0"/>
              <a:t>acquire a NSBE member first-year retention rate in engineering of 80%</a:t>
            </a:r>
          </a:p>
          <a:p>
            <a:pPr lvl="1" eaLnBrk="1" hangingPunct="1"/>
            <a:r>
              <a:rPr lang="en-US" dirty="0" smtClean="0"/>
              <a:t>achieve a NSBE freshman GPA greater than 3.0 on a 4.0 scale</a:t>
            </a:r>
            <a:endParaRPr lang="en-US" dirty="0"/>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a:t>Strategic Planning</a:t>
            </a:r>
          </a:p>
        </p:txBody>
      </p:sp>
      <p:sp>
        <p:nvSpPr>
          <p:cNvPr id="7171" name="Content Placeholder 2"/>
          <p:cNvSpPr>
            <a:spLocks noGrp="1"/>
          </p:cNvSpPr>
          <p:nvPr>
            <p:ph idx="1"/>
          </p:nvPr>
        </p:nvSpPr>
        <p:spPr>
          <a:xfrm>
            <a:off x="1447800" y="981075"/>
            <a:ext cx="7283450" cy="5075237"/>
          </a:xfrm>
        </p:spPr>
        <p:txBody>
          <a:bodyPr/>
          <a:lstStyle/>
          <a:p>
            <a:pPr eaLnBrk="1" hangingPunct="1"/>
            <a:r>
              <a:rPr lang="en-US" dirty="0" smtClean="0">
                <a:solidFill>
                  <a:schemeClr val="tx1"/>
                </a:solidFill>
                <a:latin typeface="+mn-lt"/>
                <a:ea typeface="+mn-ea"/>
                <a:cs typeface="+mn-cs"/>
              </a:rPr>
              <a:t>The Retention Program makes heavy use of the strategic plan by….</a:t>
            </a:r>
          </a:p>
          <a:p>
            <a:pPr lvl="1" eaLnBrk="1" hangingPunct="1"/>
            <a:r>
              <a:rPr lang="en-US" dirty="0" smtClean="0">
                <a:solidFill>
                  <a:schemeClr val="tx1"/>
                </a:solidFill>
                <a:latin typeface="+mn-lt"/>
                <a:ea typeface="+mn-ea"/>
                <a:cs typeface="+mn-cs"/>
              </a:rPr>
              <a:t> implementing the strategies of developing relationship with universities, </a:t>
            </a:r>
          </a:p>
          <a:p>
            <a:pPr lvl="1" eaLnBrk="1" hangingPunct="1"/>
            <a:r>
              <a:rPr lang="en-US" dirty="0" smtClean="0">
                <a:solidFill>
                  <a:schemeClr val="tx1"/>
                </a:solidFill>
                <a:latin typeface="+mn-lt"/>
                <a:ea typeface="+mn-ea"/>
                <a:cs typeface="+mn-cs"/>
              </a:rPr>
              <a:t>improving academic preparation with the anticipated partnership in summer bridge and orientation programming, </a:t>
            </a:r>
          </a:p>
          <a:p>
            <a:pPr lvl="1" eaLnBrk="1" hangingPunct="1"/>
            <a:r>
              <a:rPr lang="en-US" dirty="0" smtClean="0">
                <a:solidFill>
                  <a:schemeClr val="tx1"/>
                </a:solidFill>
                <a:latin typeface="+mn-lt"/>
                <a:ea typeface="+mn-ea"/>
                <a:cs typeface="+mn-cs"/>
              </a:rPr>
              <a:t>expanding the support network aided by an MOU with the National Association of Multicultural Engineering Program Advocates, </a:t>
            </a:r>
          </a:p>
          <a:p>
            <a:pPr lvl="1" eaLnBrk="1" hangingPunct="1"/>
            <a:r>
              <a:rPr lang="en-US" dirty="0" smtClean="0">
                <a:solidFill>
                  <a:schemeClr val="tx1"/>
                </a:solidFill>
                <a:latin typeface="+mn-lt"/>
                <a:ea typeface="+mn-ea"/>
                <a:cs typeface="+mn-cs"/>
              </a:rPr>
              <a:t>and by providing holistic programs for academic support.</a:t>
            </a:r>
            <a:endParaRPr lang="en-US" dirty="0"/>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Strategic Planning</a:t>
            </a:r>
            <a:endParaRPr lang="en-US" dirty="0"/>
          </a:p>
        </p:txBody>
      </p:sp>
      <p:sp>
        <p:nvSpPr>
          <p:cNvPr id="3" name="Content Placeholder 2"/>
          <p:cNvSpPr>
            <a:spLocks noGrp="1"/>
          </p:cNvSpPr>
          <p:nvPr>
            <p:ph idx="1"/>
          </p:nvPr>
        </p:nvSpPr>
        <p:spPr>
          <a:xfrm>
            <a:off x="1447800" y="981075"/>
            <a:ext cx="7283450" cy="5075237"/>
          </a:xfrm>
        </p:spPr>
        <p:txBody>
          <a:bodyPr/>
          <a:lstStyle/>
          <a:p>
            <a:r>
              <a:rPr lang="en-US" dirty="0" smtClean="0">
                <a:solidFill>
                  <a:schemeClr val="tx1"/>
                </a:solidFill>
                <a:latin typeface="+mn-lt"/>
                <a:ea typeface="+mn-ea"/>
                <a:cs typeface="+mn-cs"/>
              </a:rPr>
              <a:t>The goals for 2009-2010 are assumed to be achieved with the use of four distinct strategies. Those strategies are as follows:</a:t>
            </a:r>
          </a:p>
          <a:p>
            <a:pPr lvl="1"/>
            <a:r>
              <a:rPr lang="en-US" dirty="0" smtClean="0">
                <a:solidFill>
                  <a:schemeClr val="tx1"/>
                </a:solidFill>
                <a:latin typeface="+mn-lt"/>
                <a:ea typeface="+mn-ea"/>
                <a:cs typeface="+mn-cs"/>
              </a:rPr>
              <a:t>Establish a</a:t>
            </a:r>
            <a:r>
              <a:rPr lang="en-US" dirty="0" smtClean="0">
                <a:solidFill>
                  <a:schemeClr val="tx1"/>
                </a:solidFill>
                <a:latin typeface="+mn-lt"/>
                <a:ea typeface="+mn-ea"/>
                <a:cs typeface="+mn-cs"/>
              </a:rPr>
              <a:t> MOU with NAMEPA</a:t>
            </a:r>
            <a:endParaRPr lang="en-US" dirty="0" smtClean="0">
              <a:ea typeface="+mn-ea"/>
              <a:cs typeface="+mn-cs"/>
            </a:endParaRPr>
          </a:p>
          <a:p>
            <a:pPr lvl="1"/>
            <a:r>
              <a:rPr lang="en-US" dirty="0" smtClean="0">
                <a:solidFill>
                  <a:schemeClr val="tx1"/>
                </a:solidFill>
                <a:latin typeface="+mn-lt"/>
                <a:ea typeface="+mn-ea"/>
                <a:cs typeface="+mn-cs"/>
              </a:rPr>
              <a:t>Develop an instructional guide for chapters to create a test bank for gateway </a:t>
            </a:r>
            <a:r>
              <a:rPr lang="en-US" dirty="0" smtClean="0">
                <a:solidFill>
                  <a:schemeClr val="tx1"/>
                </a:solidFill>
                <a:latin typeface="+mn-lt"/>
                <a:ea typeface="+mn-ea"/>
                <a:cs typeface="+mn-cs"/>
              </a:rPr>
              <a:t>courses</a:t>
            </a:r>
            <a:endParaRPr lang="en-US" dirty="0" smtClean="0">
              <a:ea typeface="+mn-ea"/>
              <a:cs typeface="+mn-cs"/>
            </a:endParaRPr>
          </a:p>
          <a:p>
            <a:pPr lvl="1"/>
            <a:r>
              <a:rPr lang="en-US" dirty="0" smtClean="0">
                <a:solidFill>
                  <a:schemeClr val="tx1"/>
                </a:solidFill>
                <a:latin typeface="+mn-lt"/>
                <a:ea typeface="+mn-ea"/>
                <a:cs typeface="+mn-cs"/>
              </a:rPr>
              <a:t>Execute the</a:t>
            </a:r>
            <a:r>
              <a:rPr lang="en-US" dirty="0" smtClean="0">
                <a:solidFill>
                  <a:schemeClr val="tx1"/>
                </a:solidFill>
                <a:latin typeface="+mn-lt"/>
                <a:ea typeface="+mn-ea"/>
                <a:cs typeface="+mn-cs"/>
              </a:rPr>
              <a:t> Freshman </a:t>
            </a:r>
            <a:r>
              <a:rPr lang="en-US" dirty="0" smtClean="0">
                <a:solidFill>
                  <a:schemeClr val="tx1"/>
                </a:solidFill>
                <a:latin typeface="+mn-lt"/>
                <a:ea typeface="+mn-ea"/>
                <a:cs typeface="+mn-cs"/>
              </a:rPr>
              <a:t>Retention Program</a:t>
            </a:r>
          </a:p>
          <a:p>
            <a:pPr lvl="1"/>
            <a:r>
              <a:rPr lang="en-US" dirty="0" smtClean="0">
                <a:solidFill>
                  <a:schemeClr val="tx1"/>
                </a:solidFill>
                <a:latin typeface="+mn-lt"/>
                <a:ea typeface="+mn-ea"/>
                <a:cs typeface="+mn-cs"/>
              </a:rPr>
              <a:t>Encourage chapters to recruit and collaborate with science, math, and technology majors to support the effort of exposing STEM in the community</a:t>
            </a:r>
            <a:endParaRPr lang="en-US" dirty="0"/>
          </a:p>
        </p:txBody>
      </p:sp>
    </p:spTree>
  </p:cSld>
  <p:clrMapOvr>
    <a:masterClrMapping/>
  </p:clrMapOvr>
  <p:transition advTm="10000">
    <p:random/>
  </p:transition>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B3CCE6"/>
      </a:dk1>
      <a:lt1>
        <a:srgbClr val="FFFFFF"/>
      </a:lt1>
      <a:dk2>
        <a:srgbClr val="1E3F6C"/>
      </a:dk2>
      <a:lt2>
        <a:srgbClr val="FFFFFF"/>
      </a:lt2>
      <a:accent1>
        <a:srgbClr val="336599"/>
      </a:accent1>
      <a:accent2>
        <a:srgbClr val="2E4C6B"/>
      </a:accent2>
      <a:accent3>
        <a:srgbClr val="ABAFBA"/>
      </a:accent3>
      <a:accent4>
        <a:srgbClr val="DADADA"/>
      </a:accent4>
      <a:accent5>
        <a:srgbClr val="ADB8CA"/>
      </a:accent5>
      <a:accent6>
        <a:srgbClr val="294460"/>
      </a:accent6>
      <a:hlink>
        <a:srgbClr val="FFAB57"/>
      </a:hlink>
      <a:folHlink>
        <a:srgbClr val="009193"/>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8E8AB4"/>
        </a:dk1>
        <a:lt1>
          <a:srgbClr val="F8F8F8"/>
        </a:lt1>
        <a:dk2>
          <a:srgbClr val="5D5888"/>
        </a:dk2>
        <a:lt2>
          <a:srgbClr val="FFFFFF"/>
        </a:lt2>
        <a:accent1>
          <a:srgbClr val="191077"/>
        </a:accent1>
        <a:accent2>
          <a:srgbClr val="BC0606"/>
        </a:accent2>
        <a:accent3>
          <a:srgbClr val="B6B4C3"/>
        </a:accent3>
        <a:accent4>
          <a:srgbClr val="D4D4D4"/>
        </a:accent4>
        <a:accent5>
          <a:srgbClr val="ABAABD"/>
        </a:accent5>
        <a:accent6>
          <a:srgbClr val="AA0505"/>
        </a:accent6>
        <a:hlink>
          <a:srgbClr val="FF9933"/>
        </a:hlink>
        <a:folHlink>
          <a:srgbClr val="99CC00"/>
        </a:folHlink>
      </a:clrScheme>
      <a:clrMap bg1="dk2" tx1="lt1" bg2="dk1" tx2="lt2" accent1="accent1" accent2="accent2" accent3="accent3" accent4="accent4" accent5="accent5" accent6="accent6" hlink="hlink" folHlink="folHlink"/>
    </a:extraClrScheme>
    <a:extraClrScheme>
      <a:clrScheme name="Default Design 14">
        <a:dk1>
          <a:srgbClr val="8E8AB4"/>
        </a:dk1>
        <a:lt1>
          <a:srgbClr val="F8F8F8"/>
        </a:lt1>
        <a:dk2>
          <a:srgbClr val="5D5888"/>
        </a:dk2>
        <a:lt2>
          <a:srgbClr val="FFFFFF"/>
        </a:lt2>
        <a:accent1>
          <a:srgbClr val="FFFFFF"/>
        </a:accent1>
        <a:accent2>
          <a:srgbClr val="BC0606"/>
        </a:accent2>
        <a:accent3>
          <a:srgbClr val="B6B4C3"/>
        </a:accent3>
        <a:accent4>
          <a:srgbClr val="D4D4D4"/>
        </a:accent4>
        <a:accent5>
          <a:srgbClr val="FFFFFF"/>
        </a:accent5>
        <a:accent6>
          <a:srgbClr val="AA0505"/>
        </a:accent6>
        <a:hlink>
          <a:srgbClr val="FF9933"/>
        </a:hlink>
        <a:folHlink>
          <a:srgbClr val="99CC00"/>
        </a:folHlink>
      </a:clrScheme>
      <a:clrMap bg1="dk2" tx1="lt1" bg2="dk1" tx2="lt2" accent1="accent1" accent2="accent2" accent3="accent3" accent4="accent4" accent5="accent5" accent6="accent6" hlink="hlink" folHlink="folHlink"/>
    </a:extraClrScheme>
    <a:extraClrScheme>
      <a:clrScheme name="Default Design 15">
        <a:dk1>
          <a:srgbClr val="8E8AB4"/>
        </a:dk1>
        <a:lt1>
          <a:srgbClr val="F8F8F8"/>
        </a:lt1>
        <a:dk2>
          <a:srgbClr val="5D5888"/>
        </a:dk2>
        <a:lt2>
          <a:srgbClr val="FFFFFF"/>
        </a:lt2>
        <a:accent1>
          <a:srgbClr val="5D5888"/>
        </a:accent1>
        <a:accent2>
          <a:srgbClr val="BC0606"/>
        </a:accent2>
        <a:accent3>
          <a:srgbClr val="B6B4C3"/>
        </a:accent3>
        <a:accent4>
          <a:srgbClr val="D4D4D4"/>
        </a:accent4>
        <a:accent5>
          <a:srgbClr val="B6B4C3"/>
        </a:accent5>
        <a:accent6>
          <a:srgbClr val="AA0505"/>
        </a:accent6>
        <a:hlink>
          <a:srgbClr val="FF9933"/>
        </a:hlink>
        <a:folHlink>
          <a:srgbClr val="99CC00"/>
        </a:folHlink>
      </a:clrScheme>
      <a:clrMap bg1="dk2" tx1="lt1" bg2="dk1" tx2="lt2" accent1="accent1" accent2="accent2" accent3="accent3" accent4="accent4" accent5="accent5" accent6="accent6" hlink="hlink" folHlink="folHlink"/>
    </a:extraClrScheme>
    <a:extraClrScheme>
      <a:clrScheme name="Default Design 16">
        <a:dk1>
          <a:srgbClr val="8E8AB4"/>
        </a:dk1>
        <a:lt1>
          <a:srgbClr val="F8F8F8"/>
        </a:lt1>
        <a:dk2>
          <a:srgbClr val="5D5888"/>
        </a:dk2>
        <a:lt2>
          <a:srgbClr val="463F83"/>
        </a:lt2>
        <a:accent1>
          <a:srgbClr val="5D5888"/>
        </a:accent1>
        <a:accent2>
          <a:srgbClr val="BC0606"/>
        </a:accent2>
        <a:accent3>
          <a:srgbClr val="B6B4C3"/>
        </a:accent3>
        <a:accent4>
          <a:srgbClr val="D4D4D4"/>
        </a:accent4>
        <a:accent5>
          <a:srgbClr val="B6B4C3"/>
        </a:accent5>
        <a:accent6>
          <a:srgbClr val="AA0505"/>
        </a:accent6>
        <a:hlink>
          <a:srgbClr val="FF9933"/>
        </a:hlink>
        <a:folHlink>
          <a:srgbClr val="99CC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programs-template-012310.potx</Template>
  <TotalTime>14</TotalTime>
  <Words>459</Words>
  <Application>Microsoft Macintosh PowerPoint</Application>
  <PresentationFormat>On-screen Show (4:3)</PresentationFormat>
  <Paragraphs>48</Paragraphs>
  <Slides>8</Slides>
  <Notes>0</Notes>
  <HiddenSlides>0</HiddenSlides>
  <MMClips>0</MMClips>
  <ScaleCrop>false</ScaleCrop>
  <HeadingPairs>
    <vt:vector size="4" baseType="variant">
      <vt:variant>
        <vt:lpstr>Design Template</vt:lpstr>
      </vt:variant>
      <vt:variant>
        <vt:i4>1</vt:i4>
      </vt:variant>
      <vt:variant>
        <vt:lpstr>Slide Titles</vt:lpstr>
      </vt:variant>
      <vt:variant>
        <vt:i4>8</vt:i4>
      </vt:variant>
    </vt:vector>
  </HeadingPairs>
  <TitlesOfParts>
    <vt:vector size="9" baseType="lpstr">
      <vt:lpstr>Default Design</vt:lpstr>
      <vt:lpstr>Organizational Sustainability</vt:lpstr>
      <vt:lpstr>Description</vt:lpstr>
      <vt:lpstr>Description</vt:lpstr>
      <vt:lpstr>Description</vt:lpstr>
      <vt:lpstr>Budget</vt:lpstr>
      <vt:lpstr>Metrics</vt:lpstr>
      <vt:lpstr>Strategic Planning</vt:lpstr>
      <vt:lpstr>Strategic Planning</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Organizational Sustainability</dc:title>
  <dc:creator>Jarrell Johnson</dc:creator>
  <cp:lastModifiedBy>Jarrell Johnson</cp:lastModifiedBy>
  <cp:revision>1</cp:revision>
  <dcterms:created xsi:type="dcterms:W3CDTF">2010-01-23T06:04:42Z</dcterms:created>
  <dcterms:modified xsi:type="dcterms:W3CDTF">2010-01-23T06:19:19Z</dcterms:modified>
</cp:coreProperties>
</file>