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72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3" r:id="rId4"/>
    <p:sldId id="262" r:id="rId5"/>
    <p:sldId id="259" r:id="rId6"/>
    <p:sldId id="260" r:id="rId7"/>
    <p:sldId id="261" r:id="rId8"/>
    <p:sldId id="264" r:id="rId9"/>
    <p:sldId id="265" r:id="rId10"/>
  </p:sldIdLst>
  <p:sldSz cx="9144000" cy="6858000" type="screen4x3"/>
  <p:notesSz cx="7102475" cy="8991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loop="1" showNarration="1">
    <p:kiosk/>
    <p:sldAll/>
    <p:penClr>
      <a:srgbClr val="FF0000"/>
    </p:penClr>
  </p:showPr>
  <p:clrMru>
    <a:srgbClr val="990000"/>
    <a:srgbClr val="FFFFFF"/>
    <a:srgbClr val="14CAEE"/>
    <a:srgbClr val="FB2805"/>
    <a:srgbClr val="99CCFF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34567" autoAdjust="0"/>
    <p:restoredTop sz="86333" autoAdjust="0"/>
  </p:normalViewPr>
  <p:slideViewPr>
    <p:cSldViewPr>
      <p:cViewPr varScale="1">
        <p:scale>
          <a:sx n="90" d="100"/>
          <a:sy n="90" d="100"/>
        </p:scale>
        <p:origin x="-1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E676E13-AB2D-44F8-92B7-B43C8E01F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0355BF8-53D1-4131-B637-6811618F4C28}" type="datetimeFigureOut">
              <a:rPr lang="en-US"/>
              <a:pPr>
                <a:defRPr/>
              </a:pPr>
              <a:t>1/23/10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270375"/>
            <a:ext cx="5683250" cy="4046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07D15DC-DA7B-479B-BCA1-7714188CD3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E6A631-2911-4DDB-B812-AF2260A2BA35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400" y="6438900"/>
            <a:ext cx="2133600" cy="279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fld id="{E28B74F1-F287-4D2A-A10D-C2CBF3BAF6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5408613"/>
            <a:ext cx="5486400" cy="534987"/>
          </a:xfrm>
        </p:spPr>
        <p:txBody>
          <a:bodyPr anchor="ctr"/>
          <a:lstStyle>
            <a:lvl1pPr marL="0" indent="0" algn="ctr">
              <a:buFontTx/>
              <a:buNone/>
              <a:defRPr sz="2000" i="1"/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09600" y="609601"/>
            <a:ext cx="6553200" cy="1676399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7" name="Picture 11" descr="logo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9763" y="0"/>
            <a:ext cx="884237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1484313"/>
            <a:ext cx="7283450" cy="4608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47800" y="1484313"/>
            <a:ext cx="7283450" cy="4608512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447800"/>
            <a:ext cx="7283450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90725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0538"/>
            <a:ext cx="7772400" cy="1500187"/>
          </a:xfrm>
        </p:spPr>
        <p:txBody>
          <a:bodyPr anchor="b"/>
          <a:lstStyle>
            <a:lvl1pPr marL="0" indent="0" algn="ct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4843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4843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44926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04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00" y="5059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-background2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91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484313"/>
            <a:ext cx="72834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6" name="Picture 8" descr="logo.JP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564563" y="0"/>
            <a:ext cx="57943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ransition>
    <p:wipe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/>
          <a:ea typeface="+mj-ea"/>
          <a:cs typeface="Century 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571500" indent="-571500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800" strike="noStrike">
          <a:solidFill>
            <a:schemeClr val="tx1"/>
          </a:solidFill>
          <a:latin typeface="Century Gothic"/>
          <a:ea typeface="+mn-ea"/>
          <a:cs typeface="Century Gothic"/>
        </a:defRPr>
      </a:lvl1pPr>
      <a:lvl2pPr marL="971550" indent="-5143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Courier New"/>
        <a:buChar char="o"/>
        <a:defRPr sz="20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18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International Pipeline Development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Organizational Sustainability</a:t>
            </a:r>
            <a:endParaRPr lang="en-US" dirty="0"/>
          </a:p>
        </p:txBody>
      </p:sp>
    </p:spTree>
  </p:cSld>
  <p:clrMapOvr>
    <a:masterClrMapping/>
  </p:clrMapOvr>
  <p:transition advTm="10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Description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purpose of International Pipeline Development (IDP) is to increase the number of students interested, and entering Science, Technology, Engineering, and Math (STEM) fields in college on an international level.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How do we do it?</a:t>
            </a:r>
          </a:p>
        </p:txBody>
      </p:sp>
    </p:spTree>
  </p:cSld>
  <p:clrMapOvr>
    <a:masterClrMapping/>
  </p:clrMapOvr>
  <p:transition advTm="10000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SEEK is 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2wksummer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camp that expose students to various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disciplines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gives them the opportunity to interact with current collegiate members who are majoring in STEM fields.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increases in sponsorship, or yearly revenue, NSBE could use its current SEEK model to hold camps around the globe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 smtClean="0"/>
          </a:p>
          <a:p>
            <a:r>
              <a:rPr lang="en-US" dirty="0" smtClean="0"/>
              <a:t>Possible SEEK Camp countries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Canada</a:t>
            </a:r>
            <a:r>
              <a:rPr lang="en-US" dirty="0" smtClean="0"/>
              <a:t>, Ghana, South Africa, Nigeria, &amp; Germany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 year 2009, NSBE held two SEEK camps, each costing $200,000. It is estimated that each international SEEK camp would cost $300,000. This estimate is bases on the $200,000 from the US model, and $100,000 for expenses such as international flights, shipping of materials, and resources not reliably available such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computers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NSBE were to hold three of these camps, the total cost would be $900,000. </a:t>
            </a:r>
          </a:p>
          <a:p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Budget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 for US bases SEEK Camps:		$200,000</a:t>
            </a:r>
          </a:p>
          <a:p>
            <a:pPr>
              <a:buNone/>
            </a:pPr>
            <a:endParaRPr lang="en-US" u="sng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Additional Cost of International Camps: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$100,000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Total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 per Camp: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$300,000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Total 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 of 3 Camps:	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$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900,000</a:t>
            </a:r>
            <a:endParaRPr lang="en-US" b="1" dirty="0"/>
          </a:p>
        </p:txBody>
      </p:sp>
    </p:spTree>
  </p:cSld>
  <p:clrMapOvr>
    <a:masterClrMapping/>
  </p:clrMapOvr>
  <p:transition advTm="10000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Metrics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Internat’l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Development Pipeline </a:t>
            </a:r>
            <a:r>
              <a:rPr lang="en-US" dirty="0" smtClean="0">
                <a:latin typeface="+mn-lt"/>
                <a:cs typeface="+mn-cs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etrics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 include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tracking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PCI members that participate in the program from their year of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participation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to, and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through, college</a:t>
            </a:r>
          </a:p>
          <a:p>
            <a:pPr lvl="1"/>
            <a:r>
              <a:rPr lang="en-US" dirty="0" smtClean="0">
                <a:latin typeface="+mn-lt"/>
                <a:cs typeface="+mn-cs"/>
              </a:rPr>
              <a:t>t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racking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 such as continued interest in STEM after completing the SEEK camp, college majors, and the role NSBE played in the students interest in their chosen field of study.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complete list of the metrics tracked by SEEK,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>
                <a:latin typeface="+mn-lt"/>
                <a:cs typeface="+mn-cs"/>
              </a:rPr>
              <a:t>refer to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SEEK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documentation.</a:t>
            </a:r>
            <a:endParaRPr lang="en-US" dirty="0" smtClean="0"/>
          </a:p>
        </p:txBody>
      </p:sp>
    </p:spTree>
  </p:cSld>
  <p:clrMapOvr>
    <a:masterClrMapping/>
  </p:clrMapOvr>
  <p:transition advTm="10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Strategic Planning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2009-2010 Directive of International Development   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the years, there has been considerable growth in NSBE international memberships as well as incorporations in countries outside of the United States. However, NSBE realizes that a different approach needs to be taken when fulfilling the mission abroad.</a:t>
            </a:r>
            <a:endParaRPr lang="en-US" dirty="0"/>
          </a:p>
        </p:txBody>
      </p:sp>
    </p:spTree>
  </p:cSld>
  <p:clrMapOvr>
    <a:masterClrMapping/>
  </p:clrMapOvr>
  <p:transition advTm="10000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90600"/>
            <a:ext cx="7283450" cy="506571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Holding international SEEK camps also fulfills part of NSBE Long Range Strategic Plan</a:t>
            </a:r>
          </a:p>
          <a:p>
            <a:endParaRPr lang="en-US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Aligning NSBE with trends in globalization and international expansion of NSBE’s supporters (corporations, governments, and other organizations)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Opening opportunities to expand NSBE’s brand internationally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Expanding NSBE’s historical commitment to the Black community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US" dirty="0" smtClean="0"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Giving NSBE potential access to information and global perspectives to share with its members, corporations, educational institutions, and governments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 a base of foreign national students who attend U.S. colleges and universities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B3CCE6"/>
      </a:dk1>
      <a:lt1>
        <a:srgbClr val="FFFFFF"/>
      </a:lt1>
      <a:dk2>
        <a:srgbClr val="1E3F6C"/>
      </a:dk2>
      <a:lt2>
        <a:srgbClr val="FFFFFF"/>
      </a:lt2>
      <a:accent1>
        <a:srgbClr val="336599"/>
      </a:accent1>
      <a:accent2>
        <a:srgbClr val="2E4C6B"/>
      </a:accent2>
      <a:accent3>
        <a:srgbClr val="ABAFBA"/>
      </a:accent3>
      <a:accent4>
        <a:srgbClr val="DADADA"/>
      </a:accent4>
      <a:accent5>
        <a:srgbClr val="ADB8CA"/>
      </a:accent5>
      <a:accent6>
        <a:srgbClr val="294460"/>
      </a:accent6>
      <a:hlink>
        <a:srgbClr val="FFAB57"/>
      </a:hlink>
      <a:folHlink>
        <a:srgbClr val="009193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191077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ABAABD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FFFFFF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FFFFFF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8E8AB4"/>
        </a:dk1>
        <a:lt1>
          <a:srgbClr val="F8F8F8"/>
        </a:lt1>
        <a:dk2>
          <a:srgbClr val="5D5888"/>
        </a:dk2>
        <a:lt2>
          <a:srgbClr val="463F83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programs-template-012310.potx</Template>
  <TotalTime>1874</TotalTime>
  <Words>467</Words>
  <Application>Microsoft Macintosh PowerPoint</Application>
  <PresentationFormat>On-screen Show (4:3)</PresentationFormat>
  <Paragraphs>42</Paragraphs>
  <Slides>9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Organizational Sustainability</vt:lpstr>
      <vt:lpstr>Description</vt:lpstr>
      <vt:lpstr>Description</vt:lpstr>
      <vt:lpstr>Budget</vt:lpstr>
      <vt:lpstr>Budget</vt:lpstr>
      <vt:lpstr>Metrics</vt:lpstr>
      <vt:lpstr>Strategic Planning</vt:lpstr>
      <vt:lpstr>Strategic Planning</vt:lpstr>
      <vt:lpstr>Strategic Planning</vt:lpstr>
    </vt:vector>
  </TitlesOfParts>
  <Company>Michigan Tech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clhiggin</dc:creator>
  <cp:lastModifiedBy>Jarrell Johnson</cp:lastModifiedBy>
  <cp:revision>30</cp:revision>
  <dcterms:created xsi:type="dcterms:W3CDTF">2010-01-23T07:28:54Z</dcterms:created>
  <dcterms:modified xsi:type="dcterms:W3CDTF">2010-01-23T07:34:01Z</dcterms:modified>
</cp:coreProperties>
</file>